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88" r:id="rId2"/>
    <p:sldId id="291" r:id="rId3"/>
    <p:sldId id="293" r:id="rId4"/>
    <p:sldId id="273" r:id="rId5"/>
    <p:sldId id="28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9291" autoAdjust="0"/>
  </p:normalViewPr>
  <p:slideViewPr>
    <p:cSldViewPr>
      <p:cViewPr varScale="1">
        <p:scale>
          <a:sx n="78" d="100"/>
          <a:sy n="78" d="100"/>
        </p:scale>
        <p:origin x="-11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FB0B-5831-4AC4-BBFC-15D4CF7065A0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EC14-E70E-43A6-8888-EFD1CB856B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745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26F03D-4AFE-4951-84D7-7BA32367553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26F03D-4AFE-4951-84D7-7BA32367553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A99AD-5FC7-4F34-89BA-86E5A2A9B97C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37CC-7BBB-4A97-B34D-55855076D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A99AD-5FC7-4F34-89BA-86E5A2A9B97C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37CC-7BBB-4A97-B34D-55855076D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A99AD-5FC7-4F34-89BA-86E5A2A9B97C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37CC-7BBB-4A97-B34D-55855076D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A99AD-5FC7-4F34-89BA-86E5A2A9B97C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37CC-7BBB-4A97-B34D-55855076D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A99AD-5FC7-4F34-89BA-86E5A2A9B97C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37CC-7BBB-4A97-B34D-55855076D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A99AD-5FC7-4F34-89BA-86E5A2A9B97C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37CC-7BBB-4A97-B34D-55855076D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A99AD-5FC7-4F34-89BA-86E5A2A9B97C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37CC-7BBB-4A97-B34D-55855076D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A99AD-5FC7-4F34-89BA-86E5A2A9B97C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37CC-7BBB-4A97-B34D-55855076D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A99AD-5FC7-4F34-89BA-86E5A2A9B97C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37CC-7BBB-4A97-B34D-55855076D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A99AD-5FC7-4F34-89BA-86E5A2A9B97C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37CC-7BBB-4A97-B34D-55855076D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A99AD-5FC7-4F34-89BA-86E5A2A9B97C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DC337CC-7BBB-4A97-B34D-55855076D4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BA99AD-5FC7-4F34-89BA-86E5A2A9B97C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C337CC-7BBB-4A97-B34D-55855076D40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КОМПЛЕКСНЫЕ УДОБРЕНИЯ </a:t>
            </a:r>
          </a:p>
          <a:p>
            <a:pPr algn="ctr">
              <a:buNone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ДЛЯ ГАЗОНОВ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Picture 42" descr="B_W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581128"/>
            <a:ext cx="273630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3528" y="1124744"/>
            <a:ext cx="45365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u="sng" dirty="0" smtClean="0">
                <a:solidFill>
                  <a:srgbClr val="096713"/>
                </a:solidFill>
                <a:latin typeface="Arial Black" pitchFamily="34" charset="0"/>
              </a:rPr>
              <a:t> ТМ «</a:t>
            </a:r>
            <a:r>
              <a:rPr lang="en-US" sz="4000" b="1" u="sng" dirty="0" err="1" smtClean="0">
                <a:solidFill>
                  <a:srgbClr val="096713"/>
                </a:solidFill>
                <a:latin typeface="Arial Black" pitchFamily="34" charset="0"/>
              </a:rPr>
              <a:t>FertiPRO</a:t>
            </a:r>
            <a:r>
              <a:rPr lang="ru-RU" sz="4000" b="1" u="sng" dirty="0" smtClean="0">
                <a:solidFill>
                  <a:srgbClr val="096713"/>
                </a:solidFill>
                <a:latin typeface="Arial Black" pitchFamily="34" charset="0"/>
              </a:rPr>
              <a:t>»</a:t>
            </a:r>
            <a:endParaRPr lang="ru-RU" sz="4000" u="sng" dirty="0">
              <a:latin typeface="Arial Black" pitchFamily="34" charset="0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6300192" y="908720"/>
            <a:ext cx="1447800" cy="13716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76200">
            <a:solidFill>
              <a:srgbClr val="0070C0"/>
            </a:solidFill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107275" tIns="53637" rIns="107275" bIns="53637" anchor="ctr"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6372200" y="1196752"/>
            <a:ext cx="533400" cy="53340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0070C0"/>
            </a:solidFill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107275" tIns="53637" rIns="107275" bIns="53637"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N</a:t>
            </a:r>
            <a:endParaRPr lang="ru-RU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7092280" y="1196752"/>
            <a:ext cx="533400" cy="533400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70C0"/>
            </a:solidFill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107275" tIns="53637" rIns="107275" bIns="53637"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P</a:t>
            </a:r>
            <a:endParaRPr lang="ru-RU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6732240" y="1700808"/>
            <a:ext cx="533400" cy="457200"/>
          </a:xfrm>
          <a:prstGeom prst="ellipse">
            <a:avLst/>
          </a:prstGeom>
          <a:solidFill>
            <a:srgbClr val="FC6B3E"/>
          </a:solidFill>
          <a:ln w="57150">
            <a:solidFill>
              <a:srgbClr val="0070C0"/>
            </a:solidFill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107275" tIns="53637" rIns="107275" bIns="53637"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K</a:t>
            </a:r>
            <a:endParaRPr lang="ru-RU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Овал 9"/>
          <p:cNvSpPr/>
          <p:nvPr/>
        </p:nvSpPr>
        <p:spPr bwMode="auto">
          <a:xfrm>
            <a:off x="7308304" y="1772816"/>
            <a:ext cx="247650" cy="228600"/>
          </a:xfrm>
          <a:prstGeom prst="ellipse">
            <a:avLst/>
          </a:prstGeom>
          <a:solidFill>
            <a:srgbClr val="FF0066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107275" tIns="53637" rIns="107275" bIns="5363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808080">
                    <a:lumMod val="50000"/>
                  </a:srgbClr>
                </a:solidFill>
                <a:latin typeface="Arial" charset="0"/>
              </a:rPr>
              <a:t>Mg</a:t>
            </a:r>
            <a:endParaRPr lang="ru-RU" sz="800" dirty="0">
              <a:solidFill>
                <a:srgbClr val="808080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11" name="Овал 10"/>
          <p:cNvSpPr/>
          <p:nvPr/>
        </p:nvSpPr>
        <p:spPr bwMode="auto">
          <a:xfrm>
            <a:off x="6444208" y="1700808"/>
            <a:ext cx="304800" cy="304800"/>
          </a:xfrm>
          <a:prstGeom prst="ellipse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107275" tIns="53637" rIns="107275" bIns="5363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808080">
                    <a:lumMod val="50000"/>
                  </a:srgbClr>
                </a:solidFill>
                <a:latin typeface="Arial" charset="0"/>
              </a:rPr>
              <a:t>S</a:t>
            </a:r>
            <a:endParaRPr lang="ru-RU" sz="800" dirty="0">
              <a:solidFill>
                <a:srgbClr val="808080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 bwMode="auto">
          <a:xfrm>
            <a:off x="6732240" y="1052736"/>
            <a:ext cx="152400" cy="152400"/>
          </a:xfrm>
          <a:prstGeom prst="ellipse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107275" tIns="53637" rIns="107275" bIns="5363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6884640" y="1205136"/>
            <a:ext cx="152400" cy="152400"/>
          </a:xfrm>
          <a:prstGeom prst="ellipse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107275" tIns="53637" rIns="107275" bIns="5363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7092280" y="1052736"/>
            <a:ext cx="152400" cy="152400"/>
          </a:xfrm>
          <a:prstGeom prst="ellipse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107275" tIns="53637" rIns="107275" bIns="5363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6948264" y="1484784"/>
            <a:ext cx="152400" cy="152400"/>
          </a:xfrm>
          <a:prstGeom prst="ellipse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107275" tIns="53637" rIns="107275" bIns="5363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6876256" y="980728"/>
            <a:ext cx="152400" cy="152400"/>
          </a:xfrm>
          <a:prstGeom prst="ellipse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107275" tIns="53637" rIns="107275" bIns="5363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80808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79512" y="980728"/>
            <a:ext cx="4718050" cy="103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75" tIns="53637" rIns="107275" bIns="53637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С 2017 года 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-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ТД ЗМУ «ФЛОРАЛАЙФ» выпускает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NPK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удобрения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для футбольных и гольф полей</a:t>
            </a:r>
          </a:p>
        </p:txBody>
      </p:sp>
      <p:pic>
        <p:nvPicPr>
          <p:cNvPr id="3" name="Picture 11" descr="http://pbs.twimg.com/media/CP0YIU1WsAASa3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133600"/>
            <a:ext cx="4104456" cy="273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Путь развития ТМ «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FertiPRO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»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124744"/>
            <a:ext cx="3923928" cy="2592288"/>
          </a:xfrm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95536" y="5013176"/>
            <a:ext cx="8568952" cy="16472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7275" tIns="53637" rIns="107275" bIns="53637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Некоторые виды наших удобрений применяются в Гольф полях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: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 </a:t>
            </a:r>
            <a:r>
              <a:rPr lang="ru-RU" sz="20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Сколково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гольф, </a:t>
            </a:r>
            <a:r>
              <a:rPr lang="ru-RU" sz="20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Раево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гольф, </a:t>
            </a:r>
            <a:r>
              <a:rPr lang="ru-RU" sz="20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Пирогово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гольф, Ростов Дон гольф.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На футбольных аренах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: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Химки, ЦСКА, Локомотив, Ростов на Дону, Волгоград, Самара, Саранск, Нижний Новгород, Казань и ряд тренировочных футбольных баз.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Вид удобрений для газонов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5" name="Picture 2" descr="C:\G\ООО ФЛОРАЛАЙФ\ЭХП\ПЛАТНЫЙ ВХОД В СЕТИ 2016г\ФУТБОЛЬНЫЕ_ГОЛЬФ ПОЛЯ\ФК АНЖИ_СТАДИОН ХАЗАР\Анжи-Арена фото\DSC0445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24944"/>
            <a:ext cx="4176464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4499992" y="2914575"/>
          <a:ext cx="4464496" cy="365916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64496"/>
              </a:tblGrid>
              <a:tr h="46831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6</a:t>
                      </a:r>
                      <a:r>
                        <a:rPr lang="en-US" sz="13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-11</a:t>
                      </a:r>
                      <a:r>
                        <a:rPr lang="ru-RU" sz="13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 питательных</a:t>
                      </a:r>
                      <a:r>
                        <a:rPr lang="ru-RU" sz="13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 макро-микроэлементов в одной грануле</a:t>
                      </a:r>
                      <a:endParaRPr lang="ru-RU" sz="13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585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Позволяют создать систему питания для  растений с учетом особенностей почвы (грунт, песок)</a:t>
                      </a:r>
                      <a:endParaRPr kumimoji="0" lang="ru-RU" sz="1300" b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585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Содержат питательные вещества которые полностью усваиваются растением за 30 дней</a:t>
                      </a:r>
                      <a:endParaRPr kumimoji="0" lang="ru-RU" sz="1300" b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683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Комплексные удобрения не содержат хлоридов</a:t>
                      </a:r>
                      <a:endParaRPr kumimoji="0" lang="ru-RU" sz="1300" b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585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Стандартная гранула 1,5-2,5 мм,</a:t>
                      </a:r>
                      <a:r>
                        <a:rPr kumimoji="0" lang="ru-RU" sz="13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 равномерное </a:t>
                      </a:r>
                      <a:r>
                        <a:rPr kumimoji="0" lang="ru-RU" sz="1300" kern="12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весение</a:t>
                      </a:r>
                      <a:r>
                        <a:rPr kumimoji="0" lang="ru-RU" sz="13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 исключает ожоги на газоне</a:t>
                      </a:r>
                      <a:endParaRPr kumimoji="0" lang="ru-RU" sz="1300" b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264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Повышенное содержание железа сдерживает развитие мха на газонах</a:t>
                      </a:r>
                      <a:endParaRPr kumimoji="0" lang="ru-RU" sz="1300" b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0" y="1268760"/>
          <a:ext cx="9144000" cy="1368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51989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FertiPRO</a:t>
                      </a:r>
                      <a:r>
                        <a:rPr lang="en-US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Спорт</a:t>
                      </a:r>
                      <a:r>
                        <a:rPr lang="ru-RU" sz="14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 4 </a:t>
                      </a:r>
                      <a:r>
                        <a:rPr lang="en-US" sz="14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GRAN </a:t>
                      </a:r>
                      <a:r>
                        <a:rPr lang="ru-RU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для газонов с большим содержанием железа </a:t>
                      </a:r>
                      <a:r>
                        <a:rPr lang="en-US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                             </a:t>
                      </a:r>
                      <a:r>
                        <a:rPr lang="ru-RU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                 </a:t>
                      </a:r>
                      <a:r>
                        <a:rPr lang="en-US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   NPK </a:t>
                      </a:r>
                      <a:r>
                        <a:rPr lang="ru-RU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(16-5-9)+4%</a:t>
                      </a:r>
                      <a:r>
                        <a:rPr lang="en-US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Fe+2%MgO</a:t>
                      </a:r>
                      <a:endParaRPr lang="ru-RU" sz="1400" b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198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FertiPRO</a:t>
                      </a:r>
                      <a:r>
                        <a:rPr lang="en-US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ОСЕННИЙ </a:t>
                      </a:r>
                      <a:r>
                        <a:rPr lang="en-US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GRAN </a:t>
                      </a:r>
                      <a:r>
                        <a:rPr lang="ru-RU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для газонов с большим содержанием железа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NPK </a:t>
                      </a:r>
                      <a:r>
                        <a:rPr lang="ru-RU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(</a:t>
                      </a:r>
                      <a:r>
                        <a:rPr lang="en-US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6-6-22</a:t>
                      </a:r>
                      <a:r>
                        <a:rPr lang="ru-RU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)+</a:t>
                      </a:r>
                      <a:r>
                        <a:rPr lang="en-US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6</a:t>
                      </a:r>
                      <a:r>
                        <a:rPr lang="ru-RU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%</a:t>
                      </a:r>
                      <a:r>
                        <a:rPr lang="en-US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Fe</a:t>
                      </a:r>
                      <a:endParaRPr lang="ru-RU" sz="1400" b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283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FertiPRO</a:t>
                      </a:r>
                      <a:r>
                        <a:rPr lang="en-US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Спорт 1 </a:t>
                      </a:r>
                      <a:r>
                        <a:rPr lang="en-US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GRAN </a:t>
                      </a:r>
                      <a:r>
                        <a:rPr lang="ru-RU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для газонов </a:t>
                      </a:r>
                      <a:r>
                        <a:rPr lang="en-US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NPK (</a:t>
                      </a:r>
                      <a:r>
                        <a:rPr lang="ru-RU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20-5-10)+2%</a:t>
                      </a:r>
                      <a:r>
                        <a:rPr lang="en-US" sz="14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MgO</a:t>
                      </a:r>
                      <a:r>
                        <a:rPr lang="en-US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+</a:t>
                      </a:r>
                      <a:r>
                        <a:rPr lang="ru-RU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Т</a:t>
                      </a:r>
                      <a:r>
                        <a:rPr lang="en-US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E</a:t>
                      </a:r>
                      <a:endParaRPr lang="ru-RU" sz="1400" b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1162509"/>
          <a:ext cx="8784975" cy="2189783"/>
        </p:xfrm>
        <a:graphic>
          <a:graphicData uri="http://schemas.openxmlformats.org/drawingml/2006/table">
            <a:tbl>
              <a:tblPr/>
              <a:tblGrid>
                <a:gridCol w="2304256"/>
                <a:gridCol w="2880320"/>
                <a:gridCol w="1296144"/>
                <a:gridCol w="504056"/>
                <a:gridCol w="432048"/>
                <a:gridCol w="432048"/>
                <a:gridCol w="504056"/>
                <a:gridCol w="432047"/>
              </a:tblGrid>
              <a:tr h="34189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Наименование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  </a:t>
                      </a:r>
                      <a:endParaRPr lang="ru-RU" sz="12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Назначение</a:t>
                      </a:r>
                      <a:endParaRPr lang="ru-RU" sz="12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Норма               внесения</a:t>
                      </a:r>
                      <a:endParaRPr lang="ru-RU" sz="12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Период внесения                                     </a:t>
                      </a:r>
                      <a:r>
                        <a:rPr lang="en-US" sz="12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(</a:t>
                      </a:r>
                      <a:r>
                        <a:rPr lang="ru-RU" sz="12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месяц)</a:t>
                      </a:r>
                      <a:endParaRPr lang="ru-RU" sz="12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IV</a:t>
                      </a:r>
                      <a:endParaRPr lang="ru-RU" sz="10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V</a:t>
                      </a:r>
                      <a:endParaRPr lang="ru-RU" sz="10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 marL="6572" marR="6572" marT="6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VI</a:t>
                      </a:r>
                      <a:endParaRPr lang="ru-RU" sz="10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 marL="6572" marR="6572" marT="6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VII</a:t>
                      </a:r>
                      <a:endParaRPr lang="ru-RU" sz="10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 marL="6572" marR="6572" marT="6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I</a:t>
                      </a:r>
                      <a:r>
                        <a:rPr lang="ru-RU" sz="10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Х</a:t>
                      </a:r>
                      <a:endParaRPr lang="ru-RU" sz="10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 marL="6572" marR="6572" marT="6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982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FertiPRO</a:t>
                      </a:r>
                      <a:r>
                        <a:rPr kumimoji="0" lang="en-US" sz="1200" b="1" i="0" u="none" strike="noStrike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i="0" u="none" strike="noStrike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ОСЕННИЙ </a:t>
                      </a:r>
                      <a:r>
                        <a:rPr kumimoji="0" lang="en-US" sz="1200" b="1" i="0" u="none" strike="noStrike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GRAN</a:t>
                      </a:r>
                      <a:r>
                        <a:rPr kumimoji="0" lang="ru-RU" sz="1200" b="1" i="0" u="none" strike="noStrike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                             (</a:t>
                      </a:r>
                      <a:r>
                        <a:rPr kumimoji="0" lang="en-US" sz="1200" b="1" i="0" u="none" strike="noStrike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6-6-22)+6%Fe </a:t>
                      </a:r>
                      <a:endParaRPr kumimoji="0" lang="ru-RU" sz="1200" b="1" i="0" u="none" strike="noStrike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Антистресс</a:t>
                      </a:r>
                      <a:r>
                        <a:rPr lang="ru-RU" sz="12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. Подкормка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ослабленных растение ранней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 весной или в жаркий период </a:t>
                      </a:r>
                      <a:endParaRPr lang="ru-RU" sz="12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30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 г/кв.м</a:t>
                      </a:r>
                      <a:endParaRPr lang="ru-RU" sz="12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Х</a:t>
                      </a:r>
                      <a:endParaRPr lang="ru-RU" sz="12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 marL="6572" marR="6572" marT="6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 marL="6572" marR="6572" marT="6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 marL="6572" marR="6572" marT="6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Х</a:t>
                      </a:r>
                    </a:p>
                    <a:p>
                      <a:pPr marL="0" algn="ctr" rtl="0" eaLnBrk="1" fontAlgn="ctr" latinLnBrk="0" hangingPunct="1"/>
                      <a:endParaRPr kumimoji="0" lang="ru-RU" sz="1200" b="1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572" marR="6572" marT="6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189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FertiPRO</a:t>
                      </a:r>
                      <a:r>
                        <a:rPr kumimoji="0" lang="ru-RU" sz="1200" b="1" i="0" u="none" strike="noStrike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Спорт 4</a:t>
                      </a:r>
                      <a:r>
                        <a:rPr kumimoji="0" lang="ru-RU" sz="1200" b="1" i="0" u="none" strike="noStrike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i="0" u="none" strike="noStrike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GRAN 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200" b="1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16-5-9)+4%Fe</a:t>
                      </a:r>
                      <a:r>
                        <a:rPr kumimoji="0" lang="en-US" sz="1200" b="1" i="0" u="none" strike="noStrike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</a:t>
                      </a:r>
                      <a:endParaRPr kumimoji="0" lang="ru-RU" sz="1200" b="1" i="0" u="none" strike="noStrike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Регулярное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 при температурах 10-20</a:t>
                      </a:r>
                      <a:r>
                        <a:rPr lang="en-US" sz="1200" b="1" i="0" u="none" strike="noStrike" baseline="30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O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 С</a:t>
                      </a:r>
                      <a:endParaRPr lang="ru-RU" sz="12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30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 г/кв.м</a:t>
                      </a:r>
                      <a:endParaRPr lang="ru-RU" sz="12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Х</a:t>
                      </a:r>
                      <a:endParaRPr lang="ru-RU" sz="12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 marL="6572" marR="6572" marT="6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Х</a:t>
                      </a:r>
                      <a:endParaRPr lang="ru-RU" sz="12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 marL="6572" marR="6572" marT="6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 marL="6572" marR="6572" marT="6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6572" marR="6572" marT="6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8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FertiPRO</a:t>
                      </a:r>
                      <a:r>
                        <a:rPr kumimoji="0" lang="ru-RU" sz="1200" b="1" i="0" u="none" strike="noStrike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i="0" u="none" strike="noStrike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ru-RU" sz="1200" b="1" i="0" u="none" strike="noStrike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порт 1 </a:t>
                      </a:r>
                      <a:r>
                        <a:rPr kumimoji="0" lang="en-US" sz="1200" b="1" i="0" u="none" strike="noStrike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GRAN </a:t>
                      </a:r>
                      <a:r>
                        <a:rPr kumimoji="0" lang="ru-RU" sz="1200" b="1" i="0" u="none" strike="noStrike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en-US" sz="1200" b="1" i="0" u="none" strike="noStrike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20-5-10)+2%MgO+TE</a:t>
                      </a:r>
                      <a:endParaRPr kumimoji="0" lang="ru-RU" sz="1200" b="1" i="0" u="none" strike="noStrike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Весь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 спектр</a:t>
                      </a:r>
                      <a:r>
                        <a:rPr lang="ru-RU" sz="12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 микроэлементов при температурах 20-30</a:t>
                      </a:r>
                      <a:r>
                        <a:rPr lang="en-US" sz="1200" b="1" i="0" u="none" strike="noStrike" baseline="30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O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 C</a:t>
                      </a:r>
                      <a:endParaRPr lang="ru-RU" sz="12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25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 г/кв.м</a:t>
                      </a:r>
                      <a:endParaRPr lang="ru-RU" sz="12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 marL="6572" marR="6572" marT="6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 marL="6572" marR="6572" marT="6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Х</a:t>
                      </a:r>
                      <a:endParaRPr lang="ru-RU" sz="12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 marL="6572" marR="6572" marT="6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6572" marR="6572" marT="6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Схема внесения удобрений ТМ «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FertiPRO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» для газонов</a:t>
            </a:r>
            <a:endParaRPr kumimoji="0" lang="ru-RU" sz="28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23528" y="3573016"/>
          <a:ext cx="8568952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952"/>
              </a:tblGrid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Рекомендуемую</a:t>
                      </a:r>
                      <a:r>
                        <a:rPr lang="ru-RU" sz="16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 норму удобрений вносить исключительно после скашивания газона, по сухой траве в целях исключения ожогов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23528" y="4293096"/>
          <a:ext cx="856895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952"/>
              </a:tblGrid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Вносить</a:t>
                      </a:r>
                      <a:r>
                        <a:rPr lang="ru-RU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 удобрение равномерно, механическим или ручным способом, не оставляя пробелов, участок травы без питания будет отставать в росте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23528" y="5013176"/>
          <a:ext cx="856895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952"/>
              </a:tblGrid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При</a:t>
                      </a:r>
                      <a:r>
                        <a:rPr lang="ru-RU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 отсутствии осадков,</a:t>
                      </a:r>
                      <a:r>
                        <a:rPr lang="en-US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пролить газон до смачивания почвы на 10-15 см. Молодые газоны поливать часто, но немного. Старые газоны много, но редко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23528" y="5805264"/>
          <a:ext cx="856895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952"/>
              </a:tblGrid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Регулярное</a:t>
                      </a:r>
                      <a:r>
                        <a:rPr lang="ru-RU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 внесение питания для газонов и его кошение, исключают развитие сорняков и устройство грызунами гнезд на вашем участке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rgbClr val="66FFCC"/>
          </a:solidFill>
        </p:spPr>
        <p:txBody>
          <a:bodyPr anchor="ctr">
            <a:norm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Гарантия отличного газона - трудолюбие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3999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1345</TotalTime>
  <Words>373</Words>
  <Application>Microsoft Office PowerPoint</Application>
  <PresentationFormat>Экран (4:3)</PresentationFormat>
  <Paragraphs>55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Презентация PowerPoint</vt:lpstr>
      <vt:lpstr>Путь развития ТМ «FertiPRO»</vt:lpstr>
      <vt:lpstr>Вид удобрений для газонов</vt:lpstr>
      <vt:lpstr>Презентация PowerPoint</vt:lpstr>
      <vt:lpstr>Гарантия отличного газона - трудолюбие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Сравнительный анализ удобрений универсальных , для газонов , для хвойных растений.</dc:title>
  <dc:creator>Овчинников</dc:creator>
  <cp:lastModifiedBy>Lvov</cp:lastModifiedBy>
  <cp:revision>164</cp:revision>
  <dcterms:created xsi:type="dcterms:W3CDTF">2014-11-18T06:58:23Z</dcterms:created>
  <dcterms:modified xsi:type="dcterms:W3CDTF">2020-06-19T09:59:56Z</dcterms:modified>
</cp:coreProperties>
</file>